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4" r:id="rId2"/>
    <p:sldId id="305" r:id="rId3"/>
    <p:sldId id="307" r:id="rId4"/>
    <p:sldId id="30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0" autoAdjust="0"/>
    <p:restoredTop sz="75971" autoAdjust="0"/>
  </p:normalViewPr>
  <p:slideViewPr>
    <p:cSldViewPr snapToGrid="0" snapToObjects="1">
      <p:cViewPr varScale="1">
        <p:scale>
          <a:sx n="94" d="100"/>
          <a:sy n="94" d="100"/>
        </p:scale>
        <p:origin x="86" y="6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DEE09-4A91-4887-B005-380F7CFD3046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FCA1-0D9F-4A0F-8E90-2F85523D4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78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Guided Practice – step by step</a:t>
            </a:r>
          </a:p>
          <a:p>
            <a:r>
              <a:rPr lang="en-GB" b="0" i="0" dirty="0"/>
              <a:t>Explanations, deconstruction</a:t>
            </a:r>
            <a:endParaRPr lang="en-GB" b="0" i="0" baseline="0" dirty="0"/>
          </a:p>
          <a:p>
            <a:r>
              <a:rPr lang="en-GB" i="0" baseline="0" dirty="0"/>
              <a:t>(Do not rush through guided practice)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FCA1-0D9F-4A0F-8E90-2F85523D4E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7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Guided Practice – step by step</a:t>
            </a:r>
          </a:p>
          <a:p>
            <a:r>
              <a:rPr lang="en-GB" b="0" i="0" dirty="0"/>
              <a:t>Explanations, deconstruction</a:t>
            </a:r>
            <a:endParaRPr lang="en-GB" b="0" i="0" baseline="0" dirty="0"/>
          </a:p>
          <a:p>
            <a:r>
              <a:rPr lang="en-GB" i="0" baseline="0" dirty="0"/>
              <a:t>(Do not rush through guided practice)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FCA1-0D9F-4A0F-8E90-2F85523D4EC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72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Guided Practice – step by step</a:t>
            </a:r>
          </a:p>
          <a:p>
            <a:r>
              <a:rPr lang="en-GB" b="0" i="0" dirty="0"/>
              <a:t>Explanations, deconstruction</a:t>
            </a:r>
            <a:endParaRPr lang="en-GB" b="0" i="0" baseline="0" dirty="0"/>
          </a:p>
          <a:p>
            <a:r>
              <a:rPr lang="en-GB" i="0" baseline="0" dirty="0"/>
              <a:t>(Do not rush through guided practice)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FCA1-0D9F-4A0F-8E90-2F85523D4EC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80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Guided Practice – step by step</a:t>
            </a:r>
          </a:p>
          <a:p>
            <a:r>
              <a:rPr lang="en-GB" b="0" i="0" dirty="0"/>
              <a:t>Explanations, deconstruction</a:t>
            </a:r>
            <a:endParaRPr lang="en-GB" b="0" i="0" baseline="0" dirty="0"/>
          </a:p>
          <a:p>
            <a:r>
              <a:rPr lang="en-GB" i="0" baseline="0" dirty="0"/>
              <a:t>(Do not rush through guided practice)</a:t>
            </a:r>
          </a:p>
          <a:p>
            <a:endParaRPr lang="en-GB" i="0" baseline="0" dirty="0"/>
          </a:p>
          <a:p>
            <a:endParaRPr lang="en-GB" i="0" baseline="0" dirty="0"/>
          </a:p>
          <a:p>
            <a:r>
              <a:rPr lang="en-GB" i="0" baseline="0" dirty="0"/>
              <a:t>------</a:t>
            </a:r>
          </a:p>
          <a:p>
            <a:r>
              <a:rPr lang="en-GB" i="0" dirty="0"/>
              <a:t>By Benjah-bmm27 - Own work, Public Domain, https://commons.wikimedia.org/w/index.php?curid=1427817</a:t>
            </a:r>
          </a:p>
          <a:p>
            <a:r>
              <a:rPr lang="en-GB" i="0" dirty="0"/>
              <a:t>By Benjah-bmm27 - Own work, Public Domain, https://commons.wikimedia.org/w/index.php?curid=1426265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FCA1-0D9F-4A0F-8E90-2F85523D4EC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72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60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7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2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7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9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1" y="188595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6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7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7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7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8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5" y="4873766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4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2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8" y="4873764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6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1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1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1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1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bright="22000" contrast="3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200" y="365127"/>
            <a:ext cx="10871200" cy="777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447800"/>
            <a:ext cx="108712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Substitution: </a:t>
            </a:r>
            <a:r>
              <a:rPr lang="en-GB" dirty="0">
                <a:solidFill>
                  <a:srgbClr val="92D050"/>
                </a:solidFill>
              </a:rPr>
              <a:t>chlorine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  <a:sym typeface="Wingdings" panose="05000000000000000000" pitchFamily="2" charset="2"/>
              </a:rPr>
              <a:t>add</a:t>
            </a:r>
            <a:r>
              <a:rPr lang="en-GB" sz="2400" b="1" dirty="0">
                <a:solidFill>
                  <a:schemeClr val="tx1"/>
                </a:solidFill>
                <a:sym typeface="Wingdings" panose="05000000000000000000" pitchFamily="2" charset="2"/>
              </a:rPr>
              <a:t> P</a:t>
            </a:r>
            <a:r>
              <a:rPr lang="en-GB" sz="2400" b="1" dirty="0">
                <a:solidFill>
                  <a:srgbClr val="92D050"/>
                </a:solidFill>
                <a:sym typeface="Wingdings" panose="05000000000000000000" pitchFamily="2" charset="2"/>
              </a:rPr>
              <a:t>Cl</a:t>
            </a:r>
            <a:r>
              <a:rPr lang="en-GB" sz="2400" b="1" baseline="-25000" dirty="0">
                <a:solidFill>
                  <a:srgbClr val="92D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3 </a:t>
            </a:r>
          </a:p>
          <a:p>
            <a:pPr marL="0" indent="0" algn="ctr">
              <a:buNone/>
            </a:pPr>
            <a:r>
              <a:rPr lang="en-GB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3</a:t>
            </a:r>
            <a:r>
              <a:rPr lang="en-GB" sz="2400" b="1" dirty="0">
                <a:sym typeface="Wingdings" panose="05000000000000000000" pitchFamily="2" charset="2"/>
              </a:rPr>
              <a:t>C</a:t>
            </a:r>
            <a:r>
              <a:rPr lang="en-GB" sz="24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2400" b="1" dirty="0">
                <a:sym typeface="Wingdings" panose="05000000000000000000" pitchFamily="2" charset="2"/>
              </a:rPr>
              <a:t>H</a:t>
            </a:r>
            <a:r>
              <a:rPr lang="en-GB" sz="24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5</a:t>
            </a:r>
            <a:r>
              <a:rPr lang="en-GB" sz="2400" b="1" dirty="0">
                <a:sym typeface="Wingdings" panose="05000000000000000000" pitchFamily="2" charset="2"/>
              </a:rPr>
              <a:t>OH + </a:t>
            </a:r>
            <a:r>
              <a:rPr lang="en-GB" sz="2400" b="1" dirty="0">
                <a:solidFill>
                  <a:schemeClr val="tx1"/>
                </a:solidFill>
                <a:sym typeface="Wingdings" panose="05000000000000000000" pitchFamily="2" charset="2"/>
              </a:rPr>
              <a:t>P</a:t>
            </a:r>
            <a:r>
              <a:rPr lang="en-GB" sz="2400" b="1" dirty="0">
                <a:solidFill>
                  <a:srgbClr val="92D050"/>
                </a:solidFill>
                <a:sym typeface="Wingdings" panose="05000000000000000000" pitchFamily="2" charset="2"/>
              </a:rPr>
              <a:t>Cl</a:t>
            </a:r>
            <a:r>
              <a:rPr lang="en-GB" sz="2400" b="1" baseline="-25000" dirty="0">
                <a:solidFill>
                  <a:srgbClr val="92D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3</a:t>
            </a:r>
            <a:r>
              <a:rPr lang="en-GB" sz="2400" b="1" dirty="0">
                <a:sym typeface="Wingdings" panose="05000000000000000000" pitchFamily="2" charset="2"/>
              </a:rPr>
              <a:t>   </a:t>
            </a:r>
            <a:r>
              <a:rPr lang="en-GB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3</a:t>
            </a:r>
            <a:r>
              <a:rPr lang="en-GB" sz="2400" b="1" dirty="0">
                <a:sym typeface="Wingdings" panose="05000000000000000000" pitchFamily="2" charset="2"/>
              </a:rPr>
              <a:t>C</a:t>
            </a:r>
            <a:r>
              <a:rPr lang="en-GB" sz="24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2400" b="1" dirty="0">
                <a:sym typeface="Wingdings" panose="05000000000000000000" pitchFamily="2" charset="2"/>
              </a:rPr>
              <a:t>H</a:t>
            </a:r>
            <a:r>
              <a:rPr lang="en-GB" sz="24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5</a:t>
            </a:r>
            <a:r>
              <a:rPr lang="en-GB" sz="2400" b="1" dirty="0">
                <a:solidFill>
                  <a:srgbClr val="92D050"/>
                </a:solidFill>
                <a:sym typeface="Wingdings" panose="05000000000000000000" pitchFamily="2" charset="2"/>
              </a:rPr>
              <a:t>Cl</a:t>
            </a:r>
            <a:r>
              <a:rPr lang="en-GB" sz="2400" b="1" dirty="0">
                <a:sym typeface="Wingdings" panose="05000000000000000000" pitchFamily="2" charset="2"/>
              </a:rPr>
              <a:t> + H</a:t>
            </a:r>
            <a:r>
              <a:rPr lang="en-GB" sz="24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3</a:t>
            </a:r>
            <a:r>
              <a:rPr lang="en-GB" sz="2400" b="1" dirty="0">
                <a:sym typeface="Wingdings" panose="05000000000000000000" pitchFamily="2" charset="2"/>
              </a:rPr>
              <a:t>PO</a:t>
            </a:r>
            <a:r>
              <a:rPr lang="en-GB" sz="24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3</a:t>
            </a:r>
            <a:endParaRPr lang="en-GB" sz="24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  <a:sym typeface="Wingdings" panose="05000000000000000000" pitchFamily="2" charset="2"/>
              </a:rPr>
              <a:t>add</a:t>
            </a:r>
            <a:r>
              <a:rPr lang="en-GB" sz="2400" b="1" dirty="0">
                <a:solidFill>
                  <a:schemeClr val="tx1"/>
                </a:solidFill>
                <a:sym typeface="Wingdings" panose="05000000000000000000" pitchFamily="2" charset="2"/>
              </a:rPr>
              <a:t> P</a:t>
            </a:r>
            <a:r>
              <a:rPr lang="en-GB" sz="2400" b="1" dirty="0">
                <a:solidFill>
                  <a:srgbClr val="92D050"/>
                </a:solidFill>
                <a:sym typeface="Wingdings" panose="05000000000000000000" pitchFamily="2" charset="2"/>
              </a:rPr>
              <a:t>Cl</a:t>
            </a:r>
            <a:r>
              <a:rPr lang="en-GB" sz="2400" b="1" baseline="-25000" dirty="0">
                <a:solidFill>
                  <a:srgbClr val="92D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5 </a:t>
            </a:r>
          </a:p>
          <a:p>
            <a:pPr marL="0" indent="0" algn="ctr">
              <a:buNone/>
            </a:pPr>
            <a:r>
              <a:rPr lang="en-GB" sz="2400" b="1" dirty="0">
                <a:sym typeface="Wingdings" panose="05000000000000000000" pitchFamily="2" charset="2"/>
              </a:rPr>
              <a:t>C</a:t>
            </a:r>
            <a:r>
              <a:rPr lang="en-GB" sz="24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2400" b="1" dirty="0">
                <a:sym typeface="Wingdings" panose="05000000000000000000" pitchFamily="2" charset="2"/>
              </a:rPr>
              <a:t>H</a:t>
            </a:r>
            <a:r>
              <a:rPr lang="en-GB" sz="24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5</a:t>
            </a:r>
            <a:r>
              <a:rPr lang="en-GB" sz="2400" b="1" dirty="0">
                <a:sym typeface="Wingdings" panose="05000000000000000000" pitchFamily="2" charset="2"/>
              </a:rPr>
              <a:t>OH + </a:t>
            </a:r>
            <a:r>
              <a:rPr lang="en-GB" sz="2400" b="1" dirty="0">
                <a:solidFill>
                  <a:schemeClr val="tx1"/>
                </a:solidFill>
                <a:sym typeface="Wingdings" panose="05000000000000000000" pitchFamily="2" charset="2"/>
              </a:rPr>
              <a:t>P</a:t>
            </a:r>
            <a:r>
              <a:rPr lang="en-GB" sz="2400" b="1" dirty="0">
                <a:solidFill>
                  <a:srgbClr val="92D050"/>
                </a:solidFill>
                <a:sym typeface="Wingdings" panose="05000000000000000000" pitchFamily="2" charset="2"/>
              </a:rPr>
              <a:t>Cl</a:t>
            </a:r>
            <a:r>
              <a:rPr lang="en-GB" sz="2400" b="1" baseline="-25000" dirty="0">
                <a:solidFill>
                  <a:srgbClr val="92D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5</a:t>
            </a:r>
            <a:r>
              <a:rPr lang="en-GB" sz="2400" b="1" dirty="0">
                <a:sym typeface="Wingdings" panose="05000000000000000000" pitchFamily="2" charset="2"/>
              </a:rPr>
              <a:t>    C</a:t>
            </a:r>
            <a:r>
              <a:rPr lang="en-GB" sz="24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2400" b="1" dirty="0">
                <a:sym typeface="Wingdings" panose="05000000000000000000" pitchFamily="2" charset="2"/>
              </a:rPr>
              <a:t>H</a:t>
            </a:r>
            <a:r>
              <a:rPr lang="en-GB" sz="24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5</a:t>
            </a:r>
            <a:r>
              <a:rPr lang="en-GB" sz="2400" b="1" dirty="0">
                <a:solidFill>
                  <a:srgbClr val="92D050"/>
                </a:solidFill>
                <a:sym typeface="Wingdings" panose="05000000000000000000" pitchFamily="2" charset="2"/>
              </a:rPr>
              <a:t>Cl</a:t>
            </a:r>
            <a:r>
              <a:rPr lang="en-GB" sz="2400" b="1" dirty="0">
                <a:sym typeface="Wingdings" panose="05000000000000000000" pitchFamily="2" charset="2"/>
              </a:rPr>
              <a:t> + PO</a:t>
            </a:r>
            <a:r>
              <a:rPr lang="en-GB" sz="2400" b="1" dirty="0">
                <a:solidFill>
                  <a:srgbClr val="92D050"/>
                </a:solidFill>
                <a:sym typeface="Wingdings" panose="05000000000000000000" pitchFamily="2" charset="2"/>
              </a:rPr>
              <a:t>Cl</a:t>
            </a:r>
            <a:r>
              <a:rPr lang="en-GB" sz="2400" b="1" baseline="-25000" dirty="0">
                <a:solidFill>
                  <a:srgbClr val="92D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3 </a:t>
            </a:r>
            <a:r>
              <a:rPr lang="en-GB" sz="2400" b="1" dirty="0">
                <a:sym typeface="Wingdings" panose="05000000000000000000" pitchFamily="2" charset="2"/>
              </a:rPr>
              <a:t>+ </a:t>
            </a:r>
            <a:r>
              <a:rPr lang="en-GB" sz="2400" b="1" dirty="0">
                <a:solidFill>
                  <a:schemeClr val="tx1"/>
                </a:solidFill>
                <a:sym typeface="Wingdings" panose="05000000000000000000" pitchFamily="2" charset="2"/>
              </a:rPr>
              <a:t>H</a:t>
            </a:r>
            <a:r>
              <a:rPr lang="en-GB" sz="2400" b="1" dirty="0">
                <a:solidFill>
                  <a:srgbClr val="92D050"/>
                </a:solidFill>
                <a:sym typeface="Wingdings" panose="05000000000000000000" pitchFamily="2" charset="2"/>
              </a:rPr>
              <a:t>Cl</a:t>
            </a:r>
            <a:r>
              <a:rPr lang="en-GB" sz="2400" b="1" dirty="0">
                <a:sym typeface="Wingdings" panose="05000000000000000000" pitchFamily="2" charset="2"/>
              </a:rPr>
              <a:t> </a:t>
            </a:r>
            <a:endParaRPr lang="en-GB" sz="2400" b="1" dirty="0">
              <a:solidFill>
                <a:srgbClr val="92D05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  <a:sym typeface="Wingdings" panose="05000000000000000000" pitchFamily="2" charset="2"/>
              </a:rPr>
              <a:t>add</a:t>
            </a:r>
            <a:r>
              <a:rPr lang="en-GB" sz="2400" b="1" dirty="0">
                <a:solidFill>
                  <a:schemeClr val="tx1"/>
                </a:solidFill>
                <a:sym typeface="Wingdings" panose="05000000000000000000" pitchFamily="2" charset="2"/>
              </a:rPr>
              <a:t> SO</a:t>
            </a:r>
            <a:r>
              <a:rPr lang="en-GB" sz="2400" b="1" dirty="0">
                <a:solidFill>
                  <a:srgbClr val="92D050"/>
                </a:solidFill>
                <a:sym typeface="Wingdings" panose="05000000000000000000" pitchFamily="2" charset="2"/>
              </a:rPr>
              <a:t>Cl</a:t>
            </a:r>
            <a:r>
              <a:rPr lang="en-GB" sz="2400" b="1" baseline="-25000" dirty="0">
                <a:solidFill>
                  <a:srgbClr val="92D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2 </a:t>
            </a:r>
          </a:p>
          <a:p>
            <a:pPr marL="0" indent="0" algn="ctr">
              <a:buNone/>
            </a:pPr>
            <a:r>
              <a:rPr lang="en-GB" sz="2400" b="1" dirty="0">
                <a:sym typeface="Wingdings" panose="05000000000000000000" pitchFamily="2" charset="2"/>
              </a:rPr>
              <a:t>C</a:t>
            </a:r>
            <a:r>
              <a:rPr lang="en-GB" sz="24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2400" b="1" dirty="0">
                <a:sym typeface="Wingdings" panose="05000000000000000000" pitchFamily="2" charset="2"/>
              </a:rPr>
              <a:t>H</a:t>
            </a:r>
            <a:r>
              <a:rPr lang="en-GB" sz="24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5</a:t>
            </a:r>
            <a:r>
              <a:rPr lang="en-GB" sz="2400" b="1" dirty="0">
                <a:sym typeface="Wingdings" panose="05000000000000000000" pitchFamily="2" charset="2"/>
              </a:rPr>
              <a:t>OH + </a:t>
            </a:r>
            <a:r>
              <a:rPr lang="en-GB" sz="2400" b="1" dirty="0">
                <a:solidFill>
                  <a:schemeClr val="tx1"/>
                </a:solidFill>
                <a:sym typeface="Wingdings" panose="05000000000000000000" pitchFamily="2" charset="2"/>
              </a:rPr>
              <a:t>SO</a:t>
            </a:r>
            <a:r>
              <a:rPr lang="en-GB" sz="2400" b="1" dirty="0">
                <a:solidFill>
                  <a:srgbClr val="92D050"/>
                </a:solidFill>
                <a:sym typeface="Wingdings" panose="05000000000000000000" pitchFamily="2" charset="2"/>
              </a:rPr>
              <a:t>Cl</a:t>
            </a:r>
            <a:r>
              <a:rPr lang="en-GB" sz="2400" b="1" baseline="-25000" dirty="0">
                <a:solidFill>
                  <a:srgbClr val="92D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2400" b="1" dirty="0">
                <a:sym typeface="Wingdings" panose="05000000000000000000" pitchFamily="2" charset="2"/>
              </a:rPr>
              <a:t>   C</a:t>
            </a:r>
            <a:r>
              <a:rPr lang="en-GB" sz="24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2400" b="1" dirty="0">
                <a:sym typeface="Wingdings" panose="05000000000000000000" pitchFamily="2" charset="2"/>
              </a:rPr>
              <a:t>H</a:t>
            </a:r>
            <a:r>
              <a:rPr lang="en-GB" sz="24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5</a:t>
            </a:r>
            <a:r>
              <a:rPr lang="en-GB" sz="2400" b="1" dirty="0">
                <a:solidFill>
                  <a:srgbClr val="92D050"/>
                </a:solidFill>
                <a:sym typeface="Wingdings" panose="05000000000000000000" pitchFamily="2" charset="2"/>
              </a:rPr>
              <a:t>Cl</a:t>
            </a:r>
            <a:r>
              <a:rPr lang="en-GB" sz="2400" b="1" dirty="0">
                <a:sym typeface="Wingdings" panose="05000000000000000000" pitchFamily="2" charset="2"/>
              </a:rPr>
              <a:t> + SO</a:t>
            </a:r>
            <a:r>
              <a:rPr lang="en-GB" sz="2400" b="1" baseline="-25000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2400" b="1" baseline="-25000" dirty="0">
                <a:solidFill>
                  <a:srgbClr val="92D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GB" sz="2400" b="1" dirty="0">
                <a:sym typeface="Wingdings" panose="05000000000000000000" pitchFamily="2" charset="2"/>
              </a:rPr>
              <a:t>+ </a:t>
            </a:r>
            <a:r>
              <a:rPr lang="en-GB" sz="2400" b="1" dirty="0">
                <a:solidFill>
                  <a:schemeClr val="tx1"/>
                </a:solidFill>
                <a:sym typeface="Wingdings" panose="05000000000000000000" pitchFamily="2" charset="2"/>
              </a:rPr>
              <a:t>H</a:t>
            </a:r>
            <a:r>
              <a:rPr lang="en-GB" sz="2400" b="1" dirty="0">
                <a:solidFill>
                  <a:srgbClr val="92D050"/>
                </a:solidFill>
                <a:sym typeface="Wingdings" panose="05000000000000000000" pitchFamily="2" charset="2"/>
              </a:rPr>
              <a:t>Cl</a:t>
            </a:r>
            <a:r>
              <a:rPr lang="en-GB" sz="2400" b="1" dirty="0">
                <a:sym typeface="Wingdings" panose="05000000000000000000" pitchFamily="2" charset="2"/>
              </a:rPr>
              <a:t> </a:t>
            </a:r>
          </a:p>
          <a:p>
            <a:pPr marL="0" indent="0" algn="ctr">
              <a:buNone/>
            </a:pPr>
            <a:endParaRPr lang="en-GB" sz="2400" b="1" dirty="0">
              <a:solidFill>
                <a:srgbClr val="92D05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600" i="1" dirty="0">
                <a:sym typeface="Wingdings" panose="05000000000000000000" pitchFamily="2" charset="2"/>
              </a:rPr>
              <a:t>With </a:t>
            </a:r>
            <a:r>
              <a:rPr lang="en-GB" sz="2600" b="1" i="1" dirty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tertiary</a:t>
            </a:r>
            <a:r>
              <a:rPr lang="en-GB" sz="2600" i="1" dirty="0">
                <a:sym typeface="Wingdings" panose="05000000000000000000" pitchFamily="2" charset="2"/>
              </a:rPr>
              <a:t> alcohols:</a:t>
            </a:r>
          </a:p>
          <a:p>
            <a:pPr marL="0" indent="0">
              <a:buNone/>
            </a:pPr>
            <a:r>
              <a:rPr lang="en-GB" sz="2600" i="1" dirty="0">
                <a:sym typeface="Wingdings" panose="05000000000000000000" pitchFamily="2" charset="2"/>
              </a:rPr>
              <a:t>		</a:t>
            </a:r>
            <a:r>
              <a:rPr lang="en-GB" sz="2400" b="1" dirty="0">
                <a:sym typeface="Wingdings" panose="05000000000000000000" pitchFamily="2" charset="2"/>
              </a:rPr>
              <a:t>(CH</a:t>
            </a:r>
            <a:r>
              <a:rPr lang="en-GB" sz="2400" b="1" baseline="-25000" dirty="0">
                <a:sym typeface="Wingdings" panose="05000000000000000000" pitchFamily="2" charset="2"/>
              </a:rPr>
              <a:t>3</a:t>
            </a:r>
            <a:r>
              <a:rPr lang="en-GB" sz="2400" b="1" dirty="0">
                <a:sym typeface="Wingdings" panose="05000000000000000000" pitchFamily="2" charset="2"/>
              </a:rPr>
              <a:t>)</a:t>
            </a:r>
            <a:r>
              <a:rPr lang="en-GB" sz="2400" b="1" baseline="-25000" dirty="0">
                <a:sym typeface="Wingdings" panose="05000000000000000000" pitchFamily="2" charset="2"/>
              </a:rPr>
              <a:t>3</a:t>
            </a:r>
            <a:r>
              <a:rPr lang="en-GB" sz="2400" b="1" dirty="0">
                <a:sym typeface="Wingdings" panose="05000000000000000000" pitchFamily="2" charset="2"/>
              </a:rPr>
              <a:t>COH + </a:t>
            </a:r>
            <a:r>
              <a:rPr lang="en-GB" sz="2400" b="1" dirty="0">
                <a:solidFill>
                  <a:schemeClr val="tx1"/>
                </a:solidFill>
                <a:sym typeface="Wingdings" panose="05000000000000000000" pitchFamily="2" charset="2"/>
              </a:rPr>
              <a:t>H</a:t>
            </a:r>
            <a:r>
              <a:rPr lang="en-GB" sz="2400" b="1" dirty="0">
                <a:solidFill>
                  <a:srgbClr val="92D050"/>
                </a:solidFill>
                <a:sym typeface="Wingdings" panose="05000000000000000000" pitchFamily="2" charset="2"/>
              </a:rPr>
              <a:t>Cl</a:t>
            </a:r>
            <a:r>
              <a:rPr lang="en-GB" sz="2400" b="1" dirty="0">
                <a:sym typeface="Wingdings" panose="05000000000000000000" pitchFamily="2" charset="2"/>
              </a:rPr>
              <a:t>   CH</a:t>
            </a:r>
            <a:r>
              <a:rPr lang="en-GB" sz="2400" b="1" baseline="-25000" dirty="0">
                <a:sym typeface="Wingdings" panose="05000000000000000000" pitchFamily="2" charset="2"/>
              </a:rPr>
              <a:t>3</a:t>
            </a:r>
            <a:r>
              <a:rPr lang="en-GB" sz="2400" b="1" dirty="0">
                <a:sym typeface="Wingdings" panose="05000000000000000000" pitchFamily="2" charset="2"/>
              </a:rPr>
              <a:t>)</a:t>
            </a:r>
            <a:r>
              <a:rPr lang="en-GB" sz="2400" b="1" baseline="-25000" dirty="0">
                <a:sym typeface="Wingdings" panose="05000000000000000000" pitchFamily="2" charset="2"/>
              </a:rPr>
              <a:t>3</a:t>
            </a:r>
            <a:r>
              <a:rPr lang="en-GB" sz="2400" b="1" dirty="0">
                <a:sym typeface="Wingdings" panose="05000000000000000000" pitchFamily="2" charset="2"/>
              </a:rPr>
              <a:t>C</a:t>
            </a:r>
            <a:r>
              <a:rPr lang="en-GB" sz="2400" b="1" dirty="0">
                <a:solidFill>
                  <a:srgbClr val="92D050"/>
                </a:solidFill>
                <a:sym typeface="Wingdings" panose="05000000000000000000" pitchFamily="2" charset="2"/>
              </a:rPr>
              <a:t>Cl</a:t>
            </a:r>
            <a:r>
              <a:rPr lang="en-GB" sz="2400" b="1" dirty="0">
                <a:sym typeface="Wingdings" panose="05000000000000000000" pitchFamily="2" charset="2"/>
              </a:rPr>
              <a:t> + H</a:t>
            </a:r>
            <a:r>
              <a:rPr lang="en-GB" sz="24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2400" b="1" dirty="0">
                <a:sym typeface="Wingdings" panose="05000000000000000000" pitchFamily="2" charset="2"/>
              </a:rPr>
              <a:t>O</a:t>
            </a:r>
          </a:p>
          <a:p>
            <a:pPr marL="0" indent="0" algn="ctr">
              <a:buNone/>
            </a:pPr>
            <a:r>
              <a:rPr lang="en-GB" sz="2600" i="1" dirty="0">
                <a:solidFill>
                  <a:srgbClr val="92D050"/>
                </a:solidFill>
                <a:sym typeface="Wingdings" panose="05000000000000000000" pitchFamily="2" charset="2"/>
              </a:rPr>
              <a:t>add </a:t>
            </a:r>
            <a:r>
              <a:rPr lang="en-GB" sz="2600" i="1" dirty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concentrated</a:t>
            </a:r>
            <a:r>
              <a:rPr lang="en-GB" sz="2600" i="1" dirty="0">
                <a:solidFill>
                  <a:srgbClr val="92D050"/>
                </a:solidFill>
                <a:sym typeface="Wingdings" panose="05000000000000000000" pitchFamily="2" charset="2"/>
              </a:rPr>
              <a:t> HCl</a:t>
            </a:r>
          </a:p>
          <a:p>
            <a:pPr marL="0" indent="0" algn="r">
              <a:buNone/>
            </a:pPr>
            <a:r>
              <a:rPr lang="en-GB" sz="1700" i="1" dirty="0">
                <a:solidFill>
                  <a:schemeClr val="tx1"/>
                </a:solidFill>
                <a:sym typeface="Wingdings" panose="05000000000000000000" pitchFamily="2" charset="2"/>
              </a:rPr>
              <a:t>(very slow rate of reaction with primary and secondary)</a:t>
            </a:r>
          </a:p>
          <a:p>
            <a:pPr marL="0" indent="0" algn="ctr">
              <a:buNone/>
            </a:pPr>
            <a:endParaRPr lang="en-GB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6" name="Right Arrow 5"/>
          <p:cNvSpPr/>
          <p:nvPr/>
        </p:nvSpPr>
        <p:spPr>
          <a:xfrm rot="20569429">
            <a:off x="8662171" y="2846013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white steamy fumes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E8F72A-B414-1D1F-7AD9-66577DAA9F0F}"/>
              </a:ext>
            </a:extLst>
          </p:cNvPr>
          <p:cNvSpPr txBox="1"/>
          <p:nvPr/>
        </p:nvSpPr>
        <p:spPr>
          <a:xfrm>
            <a:off x="5685366" y="1532466"/>
            <a:ext cx="922867" cy="369332"/>
          </a:xfrm>
          <a:prstGeom prst="rect">
            <a:avLst/>
          </a:prstGeom>
          <a:noFill/>
          <a:effectLst>
            <a:glow rad="2540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HEAT</a:t>
            </a:r>
          </a:p>
        </p:txBody>
      </p:sp>
    </p:spTree>
    <p:extLst>
      <p:ext uri="{BB962C8B-B14F-4D97-AF65-F5344CB8AC3E}">
        <p14:creationId xmlns:p14="http://schemas.microsoft.com/office/powerpoint/2010/main" val="278119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Substitution: </a:t>
            </a:r>
            <a:r>
              <a:rPr lang="en-GB" dirty="0">
                <a:solidFill>
                  <a:srgbClr val="92D050"/>
                </a:solidFill>
              </a:rPr>
              <a:t>chlorine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1856342"/>
            <a:ext cx="10735733" cy="47730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800" b="1" dirty="0">
                <a:sym typeface="Wingdings" panose="05000000000000000000" pitchFamily="2" charset="2"/>
              </a:rPr>
              <a:t>C</a:t>
            </a:r>
            <a:r>
              <a:rPr lang="en-GB" sz="38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3800" b="1" dirty="0">
                <a:sym typeface="Wingdings" panose="05000000000000000000" pitchFamily="2" charset="2"/>
              </a:rPr>
              <a:t>H</a:t>
            </a:r>
            <a:r>
              <a:rPr lang="en-GB" sz="38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5</a:t>
            </a:r>
            <a:r>
              <a:rPr lang="en-GB" sz="3800" b="1" dirty="0">
                <a:sym typeface="Wingdings" panose="05000000000000000000" pitchFamily="2" charset="2"/>
              </a:rPr>
              <a:t>OH + </a:t>
            </a:r>
            <a:r>
              <a:rPr lang="en-GB" sz="3800" b="1" dirty="0" err="1">
                <a:solidFill>
                  <a:schemeClr val="tx1"/>
                </a:solidFill>
                <a:sym typeface="Wingdings" panose="05000000000000000000" pitchFamily="2" charset="2"/>
              </a:rPr>
              <a:t>K</a:t>
            </a:r>
            <a:r>
              <a:rPr lang="en-GB" sz="3800" b="1" dirty="0" err="1">
                <a:solidFill>
                  <a:srgbClr val="92D050"/>
                </a:solidFill>
                <a:sym typeface="Wingdings" panose="05000000000000000000" pitchFamily="2" charset="2"/>
              </a:rPr>
              <a:t>Cl</a:t>
            </a:r>
            <a:r>
              <a:rPr lang="en-GB" sz="3800" b="1" dirty="0">
                <a:solidFill>
                  <a:srgbClr val="92D050"/>
                </a:solidFill>
                <a:sym typeface="Wingdings" panose="05000000000000000000" pitchFamily="2" charset="2"/>
              </a:rPr>
              <a:t>       </a:t>
            </a:r>
            <a:r>
              <a:rPr lang="en-GB" sz="3800" b="1" dirty="0">
                <a:sym typeface="Wingdings" panose="05000000000000000000" pitchFamily="2" charset="2"/>
              </a:rPr>
              <a:t>           C</a:t>
            </a:r>
            <a:r>
              <a:rPr lang="en-GB" sz="38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3800" b="1" dirty="0">
                <a:sym typeface="Wingdings" panose="05000000000000000000" pitchFamily="2" charset="2"/>
              </a:rPr>
              <a:t>H</a:t>
            </a:r>
            <a:r>
              <a:rPr lang="en-GB" sz="38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5</a:t>
            </a:r>
            <a:r>
              <a:rPr lang="en-GB" sz="3800" b="1" dirty="0">
                <a:solidFill>
                  <a:srgbClr val="92D050"/>
                </a:solidFill>
                <a:sym typeface="Wingdings" panose="05000000000000000000" pitchFamily="2" charset="2"/>
              </a:rPr>
              <a:t>Cl</a:t>
            </a:r>
            <a:r>
              <a:rPr lang="en-GB" sz="3800" b="1" dirty="0">
                <a:sym typeface="Wingdings" panose="05000000000000000000" pitchFamily="2" charset="2"/>
              </a:rPr>
              <a:t> + KHSO</a:t>
            </a:r>
            <a:r>
              <a:rPr lang="en-GB" sz="3800" b="1" baseline="-25000" dirty="0">
                <a:sym typeface="Wingdings" panose="05000000000000000000" pitchFamily="2" charset="2"/>
              </a:rPr>
              <a:t>4</a:t>
            </a:r>
            <a:r>
              <a:rPr lang="en-GB" sz="3800" b="1" dirty="0">
                <a:sym typeface="Wingdings" panose="05000000000000000000" pitchFamily="2" charset="2"/>
              </a:rPr>
              <a:t> + H</a:t>
            </a:r>
            <a:r>
              <a:rPr lang="en-GB" sz="3800" b="1" baseline="-25000" dirty="0">
                <a:sym typeface="Wingdings" panose="05000000000000000000" pitchFamily="2" charset="2"/>
              </a:rPr>
              <a:t>2</a:t>
            </a:r>
            <a:r>
              <a:rPr lang="en-GB" sz="3800" b="1" dirty="0">
                <a:sym typeface="Wingdings" panose="05000000000000000000" pitchFamily="2" charset="2"/>
              </a:rPr>
              <a:t>O</a:t>
            </a:r>
          </a:p>
          <a:p>
            <a:pPr marL="0" indent="0" algn="ctr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3000" dirty="0">
                <a:sym typeface="Wingdings" panose="05000000000000000000" pitchFamily="2" charset="2"/>
              </a:rPr>
              <a:t>Alcohols will not react with nonacidic NaCl, </a:t>
            </a:r>
            <a:r>
              <a:rPr lang="en-GB" sz="3000" dirty="0" err="1">
                <a:sym typeface="Wingdings" panose="05000000000000000000" pitchFamily="2" charset="2"/>
              </a:rPr>
              <a:t>NaBr</a:t>
            </a:r>
            <a:r>
              <a:rPr lang="en-GB" sz="3000" dirty="0">
                <a:sym typeface="Wingdings" panose="05000000000000000000" pitchFamily="2" charset="2"/>
              </a:rPr>
              <a:t>, or </a:t>
            </a:r>
            <a:r>
              <a:rPr lang="en-GB" sz="3000" dirty="0" err="1">
                <a:sym typeface="Wingdings" panose="05000000000000000000" pitchFamily="2" charset="2"/>
              </a:rPr>
              <a:t>NaI</a:t>
            </a:r>
            <a:r>
              <a:rPr lang="en-GB" sz="3000" dirty="0">
                <a:sym typeface="Wingdings" panose="05000000000000000000" pitchFamily="2" charset="2"/>
              </a:rPr>
              <a:t> and so the reaction must be catalysed with either </a:t>
            </a:r>
            <a:r>
              <a:rPr lang="en-GB" sz="3000" b="1" dirty="0">
                <a:solidFill>
                  <a:schemeClr val="accent1"/>
                </a:solidFill>
                <a:sym typeface="Wingdings" panose="05000000000000000000" pitchFamily="2" charset="2"/>
              </a:rPr>
              <a:t>concentrated</a:t>
            </a:r>
            <a:r>
              <a:rPr lang="en-GB" sz="3000" dirty="0">
                <a:sym typeface="Wingdings" panose="05000000000000000000" pitchFamily="2" charset="2"/>
              </a:rPr>
              <a:t> </a:t>
            </a:r>
            <a:r>
              <a:rPr lang="en-GB" sz="3000" b="1" dirty="0">
                <a:sym typeface="Wingdings" panose="05000000000000000000" pitchFamily="2" charset="2"/>
              </a:rPr>
              <a:t>sulfuric</a:t>
            </a:r>
            <a:r>
              <a:rPr lang="en-GB" sz="3000" dirty="0">
                <a:sym typeface="Wingdings" panose="05000000000000000000" pitchFamily="2" charset="2"/>
              </a:rPr>
              <a:t> (H</a:t>
            </a:r>
            <a:r>
              <a:rPr lang="en-GB" sz="3000" baseline="-25000" dirty="0">
                <a:sym typeface="Wingdings" panose="05000000000000000000" pitchFamily="2" charset="2"/>
              </a:rPr>
              <a:t>2</a:t>
            </a:r>
            <a:r>
              <a:rPr lang="en-GB" sz="3000" dirty="0">
                <a:sym typeface="Wingdings" panose="05000000000000000000" pitchFamily="2" charset="2"/>
              </a:rPr>
              <a:t>SO</a:t>
            </a:r>
            <a:r>
              <a:rPr lang="en-GB" sz="3000" baseline="-25000" dirty="0">
                <a:sym typeface="Wingdings" panose="05000000000000000000" pitchFamily="2" charset="2"/>
              </a:rPr>
              <a:t>4</a:t>
            </a:r>
            <a:r>
              <a:rPr lang="en-GB" sz="3000" dirty="0">
                <a:sym typeface="Wingdings" panose="05000000000000000000" pitchFamily="2" charset="2"/>
              </a:rPr>
              <a:t>) or </a:t>
            </a:r>
            <a:r>
              <a:rPr lang="en-GB" sz="3000" b="1" dirty="0">
                <a:sym typeface="Wingdings" panose="05000000000000000000" pitchFamily="2" charset="2"/>
              </a:rPr>
              <a:t>phosphoric acid </a:t>
            </a:r>
            <a:r>
              <a:rPr lang="en-GB" sz="3000" dirty="0">
                <a:sym typeface="Wingdings" panose="05000000000000000000" pitchFamily="2" charset="2"/>
              </a:rPr>
              <a:t>(H</a:t>
            </a:r>
            <a:r>
              <a:rPr lang="en-GB" sz="3000" baseline="-25000" dirty="0">
                <a:sym typeface="Wingdings" panose="05000000000000000000" pitchFamily="2" charset="2"/>
              </a:rPr>
              <a:t>3</a:t>
            </a:r>
            <a:r>
              <a:rPr lang="en-GB" sz="3000" dirty="0">
                <a:sym typeface="Wingdings" panose="05000000000000000000" pitchFamily="2" charset="2"/>
              </a:rPr>
              <a:t>PO</a:t>
            </a:r>
            <a:r>
              <a:rPr lang="en-GB" sz="3000" baseline="-25000" dirty="0">
                <a:sym typeface="Wingdings" panose="05000000000000000000" pitchFamily="2" charset="2"/>
              </a:rPr>
              <a:t>4</a:t>
            </a:r>
            <a:r>
              <a:rPr lang="en-GB" sz="3000" dirty="0">
                <a:sym typeface="Wingdings" panose="05000000000000000000" pitchFamily="2" charset="2"/>
              </a:rPr>
              <a:t>).</a:t>
            </a:r>
          </a:p>
          <a:p>
            <a:pPr marL="0" indent="0">
              <a:lnSpc>
                <a:spcPct val="120000"/>
              </a:lnSpc>
              <a:buNone/>
            </a:pPr>
            <a:endParaRPr lang="en-GB" sz="3000" dirty="0"/>
          </a:p>
          <a:p>
            <a:pPr marL="0" indent="0" algn="ctr">
              <a:buNone/>
            </a:pPr>
            <a:endParaRPr lang="en-GB" dirty="0">
              <a:solidFill>
                <a:schemeClr val="accent2">
                  <a:lumMod val="20000"/>
                  <a:lumOff val="8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5F0A2B-E27E-2460-8411-4ABD41A56F8A}"/>
              </a:ext>
            </a:extLst>
          </p:cNvPr>
          <p:cNvSpPr txBox="1"/>
          <p:nvPr/>
        </p:nvSpPr>
        <p:spPr>
          <a:xfrm>
            <a:off x="4463142" y="1600201"/>
            <a:ext cx="1553634" cy="369332"/>
          </a:xfrm>
          <a:prstGeom prst="rect">
            <a:avLst/>
          </a:prstGeom>
          <a:noFill/>
          <a:effectLst>
            <a:glow rad="2540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Conc. H</a:t>
            </a:r>
            <a:r>
              <a:rPr lang="en-GB" b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GB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</a:t>
            </a:r>
            <a:r>
              <a:rPr lang="en-GB" b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GB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972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Substitution: </a:t>
            </a:r>
            <a:r>
              <a:rPr lang="en-GB" dirty="0">
                <a:solidFill>
                  <a:srgbClr val="FFFF00"/>
                </a:solidFill>
              </a:rPr>
              <a:t>bromine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1447800"/>
            <a:ext cx="10735733" cy="51816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800" b="1" dirty="0">
                <a:sym typeface="Wingdings" panose="05000000000000000000" pitchFamily="2" charset="2"/>
              </a:rPr>
              <a:t>C</a:t>
            </a:r>
            <a:r>
              <a:rPr lang="en-GB" sz="38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3800" b="1" dirty="0">
                <a:sym typeface="Wingdings" panose="05000000000000000000" pitchFamily="2" charset="2"/>
              </a:rPr>
              <a:t>H</a:t>
            </a:r>
            <a:r>
              <a:rPr lang="en-GB" sz="38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5</a:t>
            </a:r>
            <a:r>
              <a:rPr lang="en-GB" sz="3800" b="1" dirty="0">
                <a:sym typeface="Wingdings" panose="05000000000000000000" pitchFamily="2" charset="2"/>
              </a:rPr>
              <a:t>OH + </a:t>
            </a:r>
            <a:r>
              <a:rPr lang="en-GB" sz="3800" b="1" dirty="0">
                <a:solidFill>
                  <a:schemeClr val="tx1"/>
                </a:solidFill>
                <a:sym typeface="Wingdings" panose="05000000000000000000" pitchFamily="2" charset="2"/>
              </a:rPr>
              <a:t>H</a:t>
            </a:r>
            <a:r>
              <a:rPr lang="en-GB" sz="3800" b="1" dirty="0">
                <a:solidFill>
                  <a:srgbClr val="FFFF00"/>
                </a:solidFill>
                <a:sym typeface="Wingdings" panose="05000000000000000000" pitchFamily="2" charset="2"/>
              </a:rPr>
              <a:t>Br</a:t>
            </a:r>
            <a:r>
              <a:rPr lang="en-GB" sz="3800" b="1" dirty="0">
                <a:sym typeface="Wingdings" panose="05000000000000000000" pitchFamily="2" charset="2"/>
              </a:rPr>
              <a:t>   C</a:t>
            </a:r>
            <a:r>
              <a:rPr lang="en-GB" sz="38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3800" b="1" dirty="0">
                <a:sym typeface="Wingdings" panose="05000000000000000000" pitchFamily="2" charset="2"/>
              </a:rPr>
              <a:t>H</a:t>
            </a:r>
            <a:r>
              <a:rPr lang="en-GB" sz="38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5</a:t>
            </a:r>
            <a:r>
              <a:rPr lang="en-GB" sz="3800" b="1" dirty="0">
                <a:solidFill>
                  <a:srgbClr val="FFFF00"/>
                </a:solidFill>
                <a:sym typeface="Wingdings" panose="05000000000000000000" pitchFamily="2" charset="2"/>
              </a:rPr>
              <a:t>Br</a:t>
            </a:r>
            <a:r>
              <a:rPr lang="en-GB" sz="3800" b="1" dirty="0">
                <a:sym typeface="Wingdings" panose="05000000000000000000" pitchFamily="2" charset="2"/>
              </a:rPr>
              <a:t> + H</a:t>
            </a:r>
            <a:r>
              <a:rPr lang="en-GB" sz="38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3800" b="1" dirty="0">
                <a:sym typeface="Wingdings" panose="05000000000000000000" pitchFamily="2" charset="2"/>
              </a:rPr>
              <a:t>O</a:t>
            </a:r>
          </a:p>
          <a:p>
            <a:pPr marL="0" indent="0" algn="ctr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3000" dirty="0">
                <a:sym typeface="Wingdings" panose="05000000000000000000" pitchFamily="2" charset="2"/>
              </a:rPr>
              <a:t>Either </a:t>
            </a:r>
            <a:r>
              <a:rPr lang="en-GB" sz="3000" b="1" dirty="0">
                <a:sym typeface="Wingdings" panose="05000000000000000000" pitchFamily="2" charset="2"/>
              </a:rPr>
              <a:t>h</a:t>
            </a:r>
            <a:r>
              <a:rPr lang="en-GB" sz="3000" b="1" dirty="0"/>
              <a:t>ydrobromic acid</a:t>
            </a:r>
            <a:r>
              <a:rPr lang="en-GB" sz="3000" dirty="0"/>
              <a:t> is used or generated with a 50/50% mix of </a:t>
            </a:r>
            <a:r>
              <a:rPr lang="en-GB" sz="3000" dirty="0" err="1"/>
              <a:t>NaBr</a:t>
            </a:r>
            <a:r>
              <a:rPr lang="en-GB" sz="3000" dirty="0"/>
              <a:t> and conc</a:t>
            </a:r>
            <a:r>
              <a:rPr lang="en-GB" sz="3000" baseline="30000" dirty="0"/>
              <a:t>n </a:t>
            </a:r>
            <a:r>
              <a:rPr lang="en-GB" sz="3000" dirty="0"/>
              <a:t>H</a:t>
            </a:r>
            <a:r>
              <a:rPr lang="en-GB" sz="3000" baseline="-25000" dirty="0"/>
              <a:t>2</a:t>
            </a:r>
            <a:r>
              <a:rPr lang="en-GB" sz="3000" dirty="0"/>
              <a:t>SO</a:t>
            </a:r>
            <a:r>
              <a:rPr lang="en-GB" sz="3000" baseline="-25000" dirty="0"/>
              <a:t>4 </a:t>
            </a:r>
            <a:r>
              <a:rPr lang="en-GB" sz="3000" dirty="0"/>
              <a:t>which generates the HBr</a:t>
            </a:r>
          </a:p>
          <a:p>
            <a:pPr marL="0" indent="0">
              <a:lnSpc>
                <a:spcPct val="120000"/>
              </a:lnSpc>
              <a:buNone/>
            </a:pPr>
            <a:endParaRPr lang="en-GB" sz="3000" dirty="0"/>
          </a:p>
          <a:p>
            <a:pPr marL="0" indent="0" algn="ctr">
              <a:buNone/>
            </a:pP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NaBr + H</a:t>
            </a:r>
            <a:r>
              <a:rPr lang="en-GB" baseline="-250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SO</a:t>
            </a:r>
            <a:r>
              <a:rPr lang="en-GB" baseline="-250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4</a:t>
            </a: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HBr + Na</a:t>
            </a:r>
            <a:r>
              <a:rPr lang="en-GB" baseline="-250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SO</a:t>
            </a:r>
            <a:r>
              <a:rPr lang="en-GB" baseline="-250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4</a:t>
            </a:r>
          </a:p>
          <a:p>
            <a:pPr marL="0" indent="0" algn="ctr">
              <a:buNone/>
            </a:pPr>
            <a:endParaRPr lang="en-GB" baseline="-25000" dirty="0">
              <a:solidFill>
                <a:schemeClr val="accent2">
                  <a:lumMod val="20000"/>
                  <a:lumOff val="80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baseline="-25000" dirty="0">
              <a:solidFill>
                <a:schemeClr val="accent2">
                  <a:lumMod val="20000"/>
                  <a:lumOff val="80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3800" b="1" dirty="0">
                <a:latin typeface="Calibri" panose="020F0502020204030204" pitchFamily="34" charset="0"/>
                <a:sym typeface="Wingdings" panose="05000000000000000000" pitchFamily="2" charset="2"/>
              </a:rPr>
              <a:t>3</a:t>
            </a:r>
            <a:r>
              <a:rPr lang="en-GB" sz="3800" b="1" dirty="0">
                <a:sym typeface="Wingdings" panose="05000000000000000000" pitchFamily="2" charset="2"/>
              </a:rPr>
              <a:t>C</a:t>
            </a:r>
            <a:r>
              <a:rPr lang="en-GB" sz="38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3800" b="1" dirty="0">
                <a:sym typeface="Wingdings" panose="05000000000000000000" pitchFamily="2" charset="2"/>
              </a:rPr>
              <a:t>H</a:t>
            </a:r>
            <a:r>
              <a:rPr lang="en-GB" sz="38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5</a:t>
            </a:r>
            <a:r>
              <a:rPr lang="en-GB" sz="3800" b="1" dirty="0">
                <a:sym typeface="Wingdings" panose="05000000000000000000" pitchFamily="2" charset="2"/>
              </a:rPr>
              <a:t>OH + </a:t>
            </a:r>
            <a:r>
              <a:rPr lang="en-GB" sz="3800" b="1" dirty="0">
                <a:solidFill>
                  <a:schemeClr val="tx1"/>
                </a:solidFill>
                <a:sym typeface="Wingdings" panose="05000000000000000000" pitchFamily="2" charset="2"/>
              </a:rPr>
              <a:t>P</a:t>
            </a:r>
            <a:r>
              <a:rPr lang="en-GB" sz="3800" b="1" dirty="0">
                <a:solidFill>
                  <a:srgbClr val="FFFF00"/>
                </a:solidFill>
                <a:sym typeface="Wingdings" panose="05000000000000000000" pitchFamily="2" charset="2"/>
              </a:rPr>
              <a:t>Br</a:t>
            </a:r>
            <a:r>
              <a:rPr lang="en-GB" sz="3800" b="1" baseline="-25000" dirty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3</a:t>
            </a:r>
            <a:r>
              <a:rPr lang="en-GB" sz="3800" b="1" dirty="0">
                <a:sym typeface="Wingdings" panose="05000000000000000000" pitchFamily="2" charset="2"/>
              </a:rPr>
              <a:t>   </a:t>
            </a:r>
            <a:r>
              <a:rPr lang="en-GB" sz="3800" b="1" dirty="0">
                <a:latin typeface="Calibri" panose="020F0502020204030204" pitchFamily="34" charset="0"/>
                <a:sym typeface="Wingdings" panose="05000000000000000000" pitchFamily="2" charset="2"/>
              </a:rPr>
              <a:t>3</a:t>
            </a:r>
            <a:r>
              <a:rPr lang="en-GB" sz="3800" b="1" dirty="0">
                <a:sym typeface="Wingdings" panose="05000000000000000000" pitchFamily="2" charset="2"/>
              </a:rPr>
              <a:t>C</a:t>
            </a:r>
            <a:r>
              <a:rPr lang="en-GB" sz="38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3800" b="1" dirty="0">
                <a:sym typeface="Wingdings" panose="05000000000000000000" pitchFamily="2" charset="2"/>
              </a:rPr>
              <a:t>H</a:t>
            </a:r>
            <a:r>
              <a:rPr lang="en-GB" sz="38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5</a:t>
            </a:r>
            <a:r>
              <a:rPr lang="en-GB" sz="3800" b="1" dirty="0">
                <a:solidFill>
                  <a:srgbClr val="FFFF00"/>
                </a:solidFill>
                <a:sym typeface="Wingdings" panose="05000000000000000000" pitchFamily="2" charset="2"/>
              </a:rPr>
              <a:t>Br</a:t>
            </a:r>
            <a:r>
              <a:rPr lang="en-GB" sz="3800" b="1" dirty="0">
                <a:sym typeface="Wingdings" panose="05000000000000000000" pitchFamily="2" charset="2"/>
              </a:rPr>
              <a:t> + P(OH)</a:t>
            </a:r>
            <a:r>
              <a:rPr lang="en-GB" sz="38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3</a:t>
            </a:r>
            <a:endParaRPr lang="en-GB" sz="38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Phosphorus trihalide is generated from its elements: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20000"/>
                  <a:lumOff val="80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3600" dirty="0">
                <a:solidFill>
                  <a:schemeClr val="accent2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P</a:t>
            </a:r>
            <a:r>
              <a:rPr lang="en-GB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+ 3</a:t>
            </a:r>
            <a:r>
              <a:rPr lang="en-GB" sz="3600" dirty="0">
                <a:solidFill>
                  <a:srgbClr val="FFFF00"/>
                </a:solidFill>
                <a:sym typeface="Wingdings" panose="05000000000000000000" pitchFamily="2" charset="2"/>
              </a:rPr>
              <a:t>Br</a:t>
            </a:r>
            <a:r>
              <a:rPr lang="en-GB" sz="3600" baseline="-25000" dirty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 2</a:t>
            </a:r>
            <a:r>
              <a:rPr lang="en-GB" sz="3600" dirty="0">
                <a:solidFill>
                  <a:schemeClr val="accent2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P</a:t>
            </a:r>
            <a:r>
              <a:rPr lang="en-GB" sz="3600" dirty="0">
                <a:solidFill>
                  <a:srgbClr val="FFFF00"/>
                </a:solidFill>
                <a:sym typeface="Wingdings" panose="05000000000000000000" pitchFamily="2" charset="2"/>
              </a:rPr>
              <a:t>Br</a:t>
            </a:r>
            <a:r>
              <a:rPr lang="en-GB" sz="3600" baseline="-25000" dirty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3</a:t>
            </a:r>
            <a:endParaRPr lang="en-GB" sz="36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GB" dirty="0">
              <a:solidFill>
                <a:schemeClr val="accent2">
                  <a:lumMod val="20000"/>
                  <a:lumOff val="80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4600" y="4114800"/>
            <a:ext cx="71628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19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Substitution: </a:t>
            </a:r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iodine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98172"/>
            <a:ext cx="8153400" cy="4952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3200" b="1" dirty="0">
                <a:latin typeface="Calibri" panose="020F0502020204030204" pitchFamily="34" charset="0"/>
                <a:sym typeface="Wingdings" panose="05000000000000000000" pitchFamily="2" charset="2"/>
              </a:rPr>
              <a:t>3</a:t>
            </a:r>
            <a:r>
              <a:rPr lang="en-GB" sz="3200" b="1" dirty="0">
                <a:sym typeface="Wingdings" panose="05000000000000000000" pitchFamily="2" charset="2"/>
              </a:rPr>
              <a:t>C</a:t>
            </a:r>
            <a:r>
              <a:rPr lang="en-GB" sz="32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3200" b="1" dirty="0">
                <a:sym typeface="Wingdings" panose="05000000000000000000" pitchFamily="2" charset="2"/>
              </a:rPr>
              <a:t>H</a:t>
            </a:r>
            <a:r>
              <a:rPr lang="en-GB" sz="32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5</a:t>
            </a:r>
            <a:r>
              <a:rPr lang="en-GB" sz="3200" b="1" dirty="0">
                <a:sym typeface="Wingdings" panose="05000000000000000000" pitchFamily="2" charset="2"/>
              </a:rPr>
              <a:t>OH + </a:t>
            </a:r>
            <a:r>
              <a:rPr lang="en-GB" sz="3200" b="1" dirty="0">
                <a:solidFill>
                  <a:schemeClr val="tx1"/>
                </a:solidFill>
                <a:sym typeface="Wingdings" panose="05000000000000000000" pitchFamily="2" charset="2"/>
              </a:rPr>
              <a:t>P</a:t>
            </a:r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I</a:t>
            </a:r>
            <a:r>
              <a:rPr lang="en-GB" sz="3200" b="1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3</a:t>
            </a:r>
            <a:r>
              <a:rPr lang="en-GB" sz="3200" b="1" dirty="0">
                <a:sym typeface="Wingdings" panose="05000000000000000000" pitchFamily="2" charset="2"/>
              </a:rPr>
              <a:t>   </a:t>
            </a:r>
            <a:r>
              <a:rPr lang="en-GB" sz="3200" b="1" dirty="0">
                <a:latin typeface="Calibri" panose="020F0502020204030204" pitchFamily="34" charset="0"/>
                <a:sym typeface="Wingdings" panose="05000000000000000000" pitchFamily="2" charset="2"/>
              </a:rPr>
              <a:t>3</a:t>
            </a:r>
            <a:r>
              <a:rPr lang="en-GB" sz="3200" b="1" dirty="0">
                <a:sym typeface="Wingdings" panose="05000000000000000000" pitchFamily="2" charset="2"/>
              </a:rPr>
              <a:t>C</a:t>
            </a:r>
            <a:r>
              <a:rPr lang="en-GB" sz="32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3200" b="1" dirty="0">
                <a:sym typeface="Wingdings" panose="05000000000000000000" pitchFamily="2" charset="2"/>
              </a:rPr>
              <a:t>H</a:t>
            </a:r>
            <a:r>
              <a:rPr lang="en-GB" sz="32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5</a:t>
            </a:r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I</a:t>
            </a:r>
            <a:r>
              <a:rPr lang="en-GB" sz="3200" b="1" dirty="0">
                <a:sym typeface="Wingdings" panose="05000000000000000000" pitchFamily="2" charset="2"/>
              </a:rPr>
              <a:t> + P(OH)</a:t>
            </a:r>
            <a:r>
              <a:rPr lang="en-GB" sz="3200" b="1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3</a:t>
            </a:r>
            <a:endParaRPr lang="en-GB" sz="32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b="1" dirty="0">
                <a:sym typeface="Wingdings" panose="05000000000000000000" pitchFamily="2" charset="2"/>
              </a:rPr>
              <a:t>Phosphorus trihalide </a:t>
            </a:r>
            <a:r>
              <a:rPr lang="en-GB" dirty="0">
                <a:sym typeface="Wingdings" panose="05000000000000000000" pitchFamily="2" charset="2"/>
              </a:rPr>
              <a:t>is generated from its elements: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20000"/>
                  <a:lumOff val="80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2</a:t>
            </a:r>
            <a:r>
              <a:rPr lang="en-GB" sz="4000" dirty="0">
                <a:solidFill>
                  <a:schemeClr val="accent2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P</a:t>
            </a:r>
            <a:r>
              <a:rPr lang="en-GB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+ 3</a:t>
            </a:r>
            <a:r>
              <a:rPr lang="en-GB" sz="4000" dirty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I</a:t>
            </a:r>
            <a:r>
              <a:rPr lang="en-GB" sz="4000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 2</a:t>
            </a:r>
            <a:r>
              <a:rPr lang="en-GB" sz="4000" dirty="0">
                <a:solidFill>
                  <a:schemeClr val="accent2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P</a:t>
            </a:r>
            <a:r>
              <a:rPr lang="en-GB" sz="4000" dirty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I</a:t>
            </a:r>
            <a:r>
              <a:rPr lang="en-GB" sz="4000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3</a:t>
            </a:r>
            <a:endParaRPr lang="en-GB" sz="4000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7170" name="Picture 2" descr="Phosphorus triiodi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014" y="365128"/>
            <a:ext cx="2108787" cy="14972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2" name="Picture 4" descr="Space-filling model of the phosphorus triiodide molecu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225" y="4142012"/>
            <a:ext cx="2727577" cy="250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7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Depth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328</Words>
  <Application>Microsoft Office PowerPoint</Application>
  <PresentationFormat>Widescreen</PresentationFormat>
  <Paragraphs>61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Corbel</vt:lpstr>
      <vt:lpstr>Depth</vt:lpstr>
      <vt:lpstr>Substitution: chlorine</vt:lpstr>
      <vt:lpstr>Substitution: chlorine</vt:lpstr>
      <vt:lpstr>Substitution: bromine</vt:lpstr>
      <vt:lpstr>Substitution: iodine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  Hydroxy compounds</dc:title>
  <dc:creator>ChemCatalyst.co.uk</dc:creator>
  <cp:keywords>AS Chemistry; CIE</cp:keywords>
  <cp:lastModifiedBy>Harry Shuttleworth</cp:lastModifiedBy>
  <cp:revision>4</cp:revision>
  <dcterms:created xsi:type="dcterms:W3CDTF">2020-09-10T16:35:51Z</dcterms:created>
  <dcterms:modified xsi:type="dcterms:W3CDTF">2023-07-15T13:15:47Z</dcterms:modified>
</cp:coreProperties>
</file>